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9" r:id="rId6"/>
    <p:sldId id="270" r:id="rId7"/>
    <p:sldId id="260" r:id="rId8"/>
    <p:sldId id="271" r:id="rId9"/>
    <p:sldId id="262" r:id="rId10"/>
    <p:sldId id="261" r:id="rId11"/>
    <p:sldId id="272" r:id="rId12"/>
    <p:sldId id="273" r:id="rId13"/>
    <p:sldId id="274" r:id="rId14"/>
    <p:sldId id="275" r:id="rId15"/>
    <p:sldId id="264" r:id="rId16"/>
    <p:sldId id="267" r:id="rId17"/>
    <p:sldId id="268" r:id="rId18"/>
    <p:sldId id="277" r:id="rId19"/>
    <p:sldId id="278" r:id="rId20"/>
    <p:sldId id="279" r:id="rId21"/>
    <p:sldId id="280" r:id="rId22"/>
    <p:sldId id="281" r:id="rId23"/>
    <p:sldId id="282" r:id="rId24"/>
    <p:sldId id="283" r:id="rId25"/>
    <p:sldId id="284" r:id="rId26"/>
    <p:sldId id="269" r:id="rId2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6F43A-C653-FA77-A01C-381705D0D64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106B804-9D7E-F21C-152E-01A747FFE2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33B3654-2F8E-9E49-4798-4E0C2A24267A}"/>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2B34EEDF-B44F-0E30-AB19-2A14611CD9C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F70BF7-44C7-33C5-5A26-45FC75E5A67C}"/>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382446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87A105-AC39-8F4E-F30F-486BFBDE52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B7D63B4-4641-BC35-5971-B9F5BD74429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BC8D3B-8B76-D8A5-82D5-965A0FAA1A91}"/>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DF970863-E340-10C6-AF80-AA9A905FA6F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4D30F5-22C6-6414-E00E-BE31ECDE4E14}"/>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1657633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EBC68AA-60F8-5290-1C2E-547A2900AD4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3786DAC-1DFB-8AD4-2BF1-F8DC401CDDE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93B79C2-176B-47C1-1EF3-C397B00EAEFC}"/>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3A6E0115-6D2B-B5A6-874F-8329CB6D295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A18D265-9CE2-D809-4D26-DCBAE8378C5D}"/>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209145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B6465-77FB-9522-51BD-8286EA1B13C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D35873F-2628-CB78-08BB-4397DD75D17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4F35762-4EA5-5597-13D0-C85C0B2239B3}"/>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33C10CF1-95F1-37B6-74F0-90FD5DBCD8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5202A7-8719-61F0-038F-196BC37F431D}"/>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2111732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E154C-D303-7050-8E31-03B872974B3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83F2F68-F93D-BF4A-2A70-D1881BFB0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D08FDD3-C7E7-9D8E-5AA0-1B4A5ED99534}"/>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E06B7873-63AE-3B54-5BA8-F6E8B86209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CB5DB9-268A-1037-55C0-57FAE8F6C7B9}"/>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1467333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D7891-5F44-910E-B070-F27A67CA894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836E195-824D-D85C-7AC8-D6485AB485F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A3F8C09-554B-9DA7-6A49-6191EEA5945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8C8BCBCF-6BAB-58BF-CE8C-DE1C49A65B9A}"/>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6" name="Marcador de pie de página 5">
            <a:extLst>
              <a:ext uri="{FF2B5EF4-FFF2-40B4-BE49-F238E27FC236}">
                <a16:creationId xmlns:a16="http://schemas.microsoft.com/office/drawing/2014/main" id="{77423FB9-248F-FD8B-24AD-AD950F14A2C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B9ABA35-02D3-C8B0-4EA3-9C0F1706FF00}"/>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33393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36360-50EF-975A-9A31-9DEE77FE4AC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C28DBC4-BE48-5675-ECC2-F1255AA459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A1FAB18-99EB-3095-66DA-AA588A7D5C7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BDAF4F-F03E-ACE7-4BCC-C32825B00A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C848F7E-1903-EB0B-B006-FAD19514C4F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8FCCD61-30F9-935C-1C74-AB30A6784CA4}"/>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8" name="Marcador de pie de página 7">
            <a:extLst>
              <a:ext uri="{FF2B5EF4-FFF2-40B4-BE49-F238E27FC236}">
                <a16:creationId xmlns:a16="http://schemas.microsoft.com/office/drawing/2014/main" id="{65338197-1DE0-C11E-F0C3-9102730CA71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8BAB78CC-683F-5A3E-1332-75C77AF2E854}"/>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369073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3189D-6CE8-663F-2641-F3A84FBCED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FBCEDB4-4BE4-42DC-BBD7-5C3A7AD98D27}"/>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4" name="Marcador de pie de página 3">
            <a:extLst>
              <a:ext uri="{FF2B5EF4-FFF2-40B4-BE49-F238E27FC236}">
                <a16:creationId xmlns:a16="http://schemas.microsoft.com/office/drawing/2014/main" id="{0A78D099-979B-8011-D7F6-F93A784067A6}"/>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1E9B7A6-1698-D66A-3985-63E8D9CDC7C2}"/>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181372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B5D252D-A9F2-C4D8-FC7E-F9ABC30A4AB7}"/>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3" name="Marcador de pie de página 2">
            <a:extLst>
              <a:ext uri="{FF2B5EF4-FFF2-40B4-BE49-F238E27FC236}">
                <a16:creationId xmlns:a16="http://schemas.microsoft.com/office/drawing/2014/main" id="{905A8BCF-CE89-C4B2-76D6-80FE5381961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7E1FDD5-AC79-63F4-9273-932A07E68E2F}"/>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386325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32087-5A1D-F999-349F-0F0B3F453F6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78BB8D9-7A97-7F24-58C5-8576E24030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0FFA3BD6-0296-301A-8193-14E3831D2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61FF451-86CF-B3A2-1439-CE2B4CB735E4}"/>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6" name="Marcador de pie de página 5">
            <a:extLst>
              <a:ext uri="{FF2B5EF4-FFF2-40B4-BE49-F238E27FC236}">
                <a16:creationId xmlns:a16="http://schemas.microsoft.com/office/drawing/2014/main" id="{1BA1C015-B2F7-6C44-49FF-E3140C6C2F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2E2CBCE-9809-52F6-68BA-786D3F2CD841}"/>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33549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38D62-E4E8-3DF0-52BC-1A2C4F44067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2433382-2DEB-E9FB-CAA2-A056460BFE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E7D4918-413C-AF19-CDAB-D950E4E68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AD97A0C-3239-B247-C548-2FD444804EC7}"/>
              </a:ext>
            </a:extLst>
          </p:cNvPr>
          <p:cNvSpPr>
            <a:spLocks noGrp="1"/>
          </p:cNvSpPr>
          <p:nvPr>
            <p:ph type="dt" sz="half" idx="10"/>
          </p:nvPr>
        </p:nvSpPr>
        <p:spPr/>
        <p:txBody>
          <a:bodyPr/>
          <a:lstStyle/>
          <a:p>
            <a:fld id="{3F308CF6-71EE-4634-B39E-3ED9F79FB31F}" type="datetimeFigureOut">
              <a:rPr lang="es-CO" smtClean="0"/>
              <a:t>17/05/2024</a:t>
            </a:fld>
            <a:endParaRPr lang="es-CO"/>
          </a:p>
        </p:txBody>
      </p:sp>
      <p:sp>
        <p:nvSpPr>
          <p:cNvPr id="6" name="Marcador de pie de página 5">
            <a:extLst>
              <a:ext uri="{FF2B5EF4-FFF2-40B4-BE49-F238E27FC236}">
                <a16:creationId xmlns:a16="http://schemas.microsoft.com/office/drawing/2014/main" id="{F50D753D-1E78-E515-453F-A71A6903252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0D4F7C4-7C3C-4490-B921-EC12FE3E00DE}"/>
              </a:ext>
            </a:extLst>
          </p:cNvPr>
          <p:cNvSpPr>
            <a:spLocks noGrp="1"/>
          </p:cNvSpPr>
          <p:nvPr>
            <p:ph type="sldNum" sz="quarter" idx="12"/>
          </p:nvPr>
        </p:nvSpPr>
        <p:spPr/>
        <p:txBody>
          <a:bodyPr/>
          <a:lstStyle/>
          <a:p>
            <a:fld id="{C64ABE24-A68A-4D73-A0C4-E8FB0D081592}" type="slidenum">
              <a:rPr lang="es-CO" smtClean="0"/>
              <a:t>‹Nº›</a:t>
            </a:fld>
            <a:endParaRPr lang="es-CO"/>
          </a:p>
        </p:txBody>
      </p:sp>
    </p:spTree>
    <p:extLst>
      <p:ext uri="{BB962C8B-B14F-4D97-AF65-F5344CB8AC3E}">
        <p14:creationId xmlns:p14="http://schemas.microsoft.com/office/powerpoint/2010/main" val="58459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FDF817C-2F93-C76A-59E6-4922C07E2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2DA4CB4-3DA9-73CB-604E-375D385F0A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C54FE4-2237-7BA1-BBB7-BF70DE8AB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08CF6-71EE-4634-B39E-3ED9F79FB31F}" type="datetimeFigureOut">
              <a:rPr lang="es-CO" smtClean="0"/>
              <a:t>17/05/2024</a:t>
            </a:fld>
            <a:endParaRPr lang="es-CO"/>
          </a:p>
        </p:txBody>
      </p:sp>
      <p:sp>
        <p:nvSpPr>
          <p:cNvPr id="5" name="Marcador de pie de página 4">
            <a:extLst>
              <a:ext uri="{FF2B5EF4-FFF2-40B4-BE49-F238E27FC236}">
                <a16:creationId xmlns:a16="http://schemas.microsoft.com/office/drawing/2014/main" id="{050AA6A4-28DA-9DD5-EF6A-BE84486F3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DD590E1B-6D4E-B04D-FD10-142D2BD2B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ABE24-A68A-4D73-A0C4-E8FB0D081592}" type="slidenum">
              <a:rPr lang="es-CO" smtClean="0"/>
              <a:t>‹Nº›</a:t>
            </a:fld>
            <a:endParaRPr lang="es-CO"/>
          </a:p>
        </p:txBody>
      </p:sp>
    </p:spTree>
    <p:extLst>
      <p:ext uri="{BB962C8B-B14F-4D97-AF65-F5344CB8AC3E}">
        <p14:creationId xmlns:p14="http://schemas.microsoft.com/office/powerpoint/2010/main" val="423728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0F70771-9B82-B2D6-3964-930FADC61FA8}"/>
              </a:ext>
            </a:extLst>
          </p:cNvPr>
          <p:cNvSpPr txBox="1"/>
          <p:nvPr/>
        </p:nvSpPr>
        <p:spPr>
          <a:xfrm>
            <a:off x="1974374" y="4129857"/>
            <a:ext cx="8243248" cy="1477328"/>
          </a:xfrm>
          <a:prstGeom prst="rect">
            <a:avLst/>
          </a:prstGeom>
          <a:noFill/>
        </p:spPr>
        <p:txBody>
          <a:bodyPr wrap="square" rtlCol="0">
            <a:spAutoFit/>
          </a:bodyPr>
          <a:lstStyle/>
          <a:p>
            <a:pPr algn="ctr"/>
            <a:r>
              <a:rPr lang="es-CO" sz="3600" b="1" dirty="0" err="1">
                <a:solidFill>
                  <a:schemeClr val="bg1"/>
                </a:solidFill>
                <a:latin typeface="Tahoma" panose="020B0604030504040204" pitchFamily="34" charset="0"/>
                <a:ea typeface="Tahoma" panose="020B0604030504040204" pitchFamily="34" charset="0"/>
                <a:cs typeface="Tahoma" panose="020B0604030504040204" pitchFamily="34" charset="0"/>
              </a:rPr>
              <a:t>EasyEconomy</a:t>
            </a:r>
            <a:r>
              <a:rPr lang="es-CO" sz="3600" b="1" dirty="0">
                <a:solidFill>
                  <a:schemeClr val="bg1"/>
                </a:solidFill>
                <a:latin typeface="Tahoma" panose="020B0604030504040204" pitchFamily="34" charset="0"/>
                <a:ea typeface="Tahoma" panose="020B0604030504040204" pitchFamily="34" charset="0"/>
                <a:cs typeface="Tahoma" panose="020B0604030504040204" pitchFamily="34" charset="0"/>
              </a:rPr>
              <a:t>-IA</a:t>
            </a:r>
          </a:p>
          <a:p>
            <a:pPr algn="ct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Carlos Jose Moreno Malagon</a:t>
            </a:r>
          </a:p>
          <a:p>
            <a:pPr algn="ct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Juan David Mateus Sosa</a:t>
            </a:r>
          </a:p>
          <a:p>
            <a:pPr algn="ct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Emerson Santiago Ovejero Rojas</a:t>
            </a:r>
          </a:p>
        </p:txBody>
      </p:sp>
    </p:spTree>
    <p:extLst>
      <p:ext uri="{BB962C8B-B14F-4D97-AF65-F5344CB8AC3E}">
        <p14:creationId xmlns:p14="http://schemas.microsoft.com/office/powerpoint/2010/main" val="387791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4FEE037-40C5-8C84-BAFF-955AECE08AA3}"/>
              </a:ext>
            </a:extLst>
          </p:cNvPr>
          <p:cNvSpPr txBox="1"/>
          <p:nvPr/>
        </p:nvSpPr>
        <p:spPr>
          <a:xfrm>
            <a:off x="346364" y="1474643"/>
            <a:ext cx="7703127" cy="4801314"/>
          </a:xfrm>
          <a:prstGeom prst="rect">
            <a:avLst/>
          </a:prstGeom>
          <a:noFill/>
        </p:spPr>
        <p:txBody>
          <a:bodyPr wrap="square" rtlCol="0">
            <a:spAutoFit/>
          </a:bodyPr>
          <a:lstStyle/>
          <a:p>
            <a:pPr marL="285750" indent="-285750">
              <a:buFont typeface="Arial" panose="020B0604020202020204" pitchFamily="34" charset="0"/>
              <a:buChar char="•"/>
            </a:pP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LLaMA</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3, un modelo de lenguaje por Inteligencia Artificial de Meta, se destaca como una alternativa competitiva gracias a su amplio conjunto de datos de entrenamiento, que incluye código y datos en varios idiomas. Con modelos de 8.000 millones y 70.000 millones de parámetros, supera a versiones comparables en pruebas de rendimiento.</a:t>
            </a:r>
            <a:b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Ollama</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es una aplicación que carga modelos avanzados de lenguaje, brindando interacción a través de una interfaz de línea de comandos y una API. Esto permite su integración con diversas interfaces preferidas por los usuarios y otros proyectos de LLM como </a:t>
            </a: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LangChain</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asegurando la confidencialidad de los datos al ejecutarse de forma privada en los equipos del usuario.</a:t>
            </a:r>
            <a:b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Meta Llama 3 Launch Part 1 - 8B and 70B Models are Here, with 400B Model  Coming">
            <a:extLst>
              <a:ext uri="{FF2B5EF4-FFF2-40B4-BE49-F238E27FC236}">
                <a16:creationId xmlns:a16="http://schemas.microsoft.com/office/drawing/2014/main" id="{38169A11-217C-1A1C-1B02-F75AE3712B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8363" y="1474643"/>
            <a:ext cx="3117273" cy="175346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0F1E02D-3BA1-8928-2F7F-308CE141C631}"/>
              </a:ext>
            </a:extLst>
          </p:cNvPr>
          <p:cNvSpPr txBox="1"/>
          <p:nvPr/>
        </p:nvSpPr>
        <p:spPr>
          <a:xfrm>
            <a:off x="8950035" y="3288121"/>
            <a:ext cx="2673927" cy="261610"/>
          </a:xfrm>
          <a:prstGeom prst="rect">
            <a:avLst/>
          </a:prstGeom>
          <a:noFill/>
        </p:spPr>
        <p:txBody>
          <a:bodyPr wrap="square">
            <a:spAutoFit/>
          </a:bodyPr>
          <a:lstStyle/>
          <a:p>
            <a:r>
              <a:rPr lang="es-CO" sz="1100" dirty="0">
                <a:latin typeface="Tahoma" panose="020B0604030504040204" pitchFamily="34" charset="0"/>
                <a:ea typeface="Tahoma" panose="020B0604030504040204" pitchFamily="34" charset="0"/>
                <a:cs typeface="Tahoma" panose="020B0604030504040204" pitchFamily="34" charset="0"/>
              </a:rPr>
              <a:t>Sacado de: https://acortar.link/KEpKoc</a:t>
            </a:r>
          </a:p>
        </p:txBody>
      </p:sp>
      <p:pic>
        <p:nvPicPr>
          <p:cNvPr id="7172" name="Picture 4" descr="Ollama: Get up and running with large language models, locally. | Y  Combinator">
            <a:extLst>
              <a:ext uri="{FF2B5EF4-FFF2-40B4-BE49-F238E27FC236}">
                <a16:creationId xmlns:a16="http://schemas.microsoft.com/office/drawing/2014/main" id="{90BE6B2D-E0ED-39C4-8EF1-A56890166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6373" y="3775364"/>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66D57C6C-3697-2512-E1B7-FC1E6B342D0B}"/>
              </a:ext>
            </a:extLst>
          </p:cNvPr>
          <p:cNvSpPr txBox="1"/>
          <p:nvPr/>
        </p:nvSpPr>
        <p:spPr>
          <a:xfrm>
            <a:off x="8887689" y="6120637"/>
            <a:ext cx="2798618" cy="261610"/>
          </a:xfrm>
          <a:prstGeom prst="rect">
            <a:avLst/>
          </a:prstGeom>
          <a:noFill/>
        </p:spPr>
        <p:txBody>
          <a:bodyPr wrap="square">
            <a:spAutoFit/>
          </a:bodyPr>
          <a:lstStyle/>
          <a:p>
            <a:r>
              <a:rPr lang="es-CO" sz="1100" dirty="0">
                <a:latin typeface="Tahoma" panose="020B0604030504040204" pitchFamily="34" charset="0"/>
                <a:ea typeface="Tahoma" panose="020B0604030504040204" pitchFamily="34" charset="0"/>
                <a:cs typeface="Tahoma" panose="020B0604030504040204" pitchFamily="34" charset="0"/>
              </a:rPr>
              <a:t>Sacado de: https://acortar.link/sPwAEd</a:t>
            </a:r>
          </a:p>
        </p:txBody>
      </p:sp>
    </p:spTree>
    <p:extLst>
      <p:ext uri="{BB962C8B-B14F-4D97-AF65-F5344CB8AC3E}">
        <p14:creationId xmlns:p14="http://schemas.microsoft.com/office/powerpoint/2010/main" val="83132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4FEE037-40C5-8C84-BAFF-955AECE08AA3}"/>
              </a:ext>
            </a:extLst>
          </p:cNvPr>
          <p:cNvSpPr txBox="1"/>
          <p:nvPr/>
        </p:nvSpPr>
        <p:spPr>
          <a:xfrm>
            <a:off x="482095" y="1620083"/>
            <a:ext cx="6795221" cy="4524315"/>
          </a:xfrm>
          <a:prstGeom prst="rect">
            <a:avLst/>
          </a:prstGeom>
          <a:noFill/>
        </p:spPr>
        <p:txBody>
          <a:bodyPr wrap="square" rtlCol="0">
            <a:spAutoFit/>
          </a:bodyPr>
          <a:lstStyle/>
          <a:p>
            <a:pPr marL="285750" indent="-285750">
              <a:buFont typeface="Arial" panose="020B0604020202020204" pitchFamily="34" charset="0"/>
              <a:buChar char="•"/>
            </a:pP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Flutter</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de Google, es un </a:t>
            </a: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framework</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de interfaz de usuario de código abierto para aplicaciones móviles en iOS y Android. Usa un solo código base en Dart y destaca por Recarga en Caliente y una interfaz basada en widgets.</a:t>
            </a: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MySQL, de Oracle, es una plataforma de gestión de bases de datos de código abierto. Ofrece características como la creación de bases de datos y tablas, operaciones avanzadas como JOIN y </a:t>
            </a:r>
            <a:r>
              <a:rPr lang="es-MX"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triggers</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para combinar datos y ejecutar acciones automáticas. Con su naturaleza de código abierto y amplia compatibilidad, MySQL es esencial en entornos digitales modernos.</a:t>
            </a:r>
          </a:p>
        </p:txBody>
      </p:sp>
      <p:pic>
        <p:nvPicPr>
          <p:cNvPr id="8194" name="Picture 2" descr="Cómo Utilizar Expanded en Flutter: Guía Completa">
            <a:extLst>
              <a:ext uri="{FF2B5EF4-FFF2-40B4-BE49-F238E27FC236}">
                <a16:creationId xmlns:a16="http://schemas.microsoft.com/office/drawing/2014/main" id="{53CCE59C-36E5-0B6F-77C5-06B1ECED3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295" y="1258398"/>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B102F5DE-BD61-1735-A318-6E19F255E209}"/>
              </a:ext>
            </a:extLst>
          </p:cNvPr>
          <p:cNvSpPr txBox="1"/>
          <p:nvPr/>
        </p:nvSpPr>
        <p:spPr>
          <a:xfrm>
            <a:off x="8499331" y="3109078"/>
            <a:ext cx="3297381"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https://acortar.link/ZcOzGN</a:t>
            </a:r>
          </a:p>
        </p:txBody>
      </p:sp>
      <p:pic>
        <p:nvPicPr>
          <p:cNvPr id="6" name="Imagen 5">
            <a:extLst>
              <a:ext uri="{FF2B5EF4-FFF2-40B4-BE49-F238E27FC236}">
                <a16:creationId xmlns:a16="http://schemas.microsoft.com/office/drawing/2014/main" id="{07032415-1A8E-2035-B541-BF5DC33191E7}"/>
              </a:ext>
            </a:extLst>
          </p:cNvPr>
          <p:cNvPicPr>
            <a:picLocks noChangeAspect="1"/>
          </p:cNvPicPr>
          <p:nvPr/>
        </p:nvPicPr>
        <p:blipFill>
          <a:blip r:embed="rId4"/>
          <a:stretch>
            <a:fillRect/>
          </a:stretch>
        </p:blipFill>
        <p:spPr>
          <a:xfrm>
            <a:off x="8312295" y="3788849"/>
            <a:ext cx="2878037" cy="1995055"/>
          </a:xfrm>
          <a:prstGeom prst="rect">
            <a:avLst/>
          </a:prstGeom>
        </p:spPr>
      </p:pic>
      <p:sp>
        <p:nvSpPr>
          <p:cNvPr id="9" name="CuadroTexto 8">
            <a:extLst>
              <a:ext uri="{FF2B5EF4-FFF2-40B4-BE49-F238E27FC236}">
                <a16:creationId xmlns:a16="http://schemas.microsoft.com/office/drawing/2014/main" id="{4D022B67-59DA-F1ED-2858-3AE7876E60B3}"/>
              </a:ext>
            </a:extLst>
          </p:cNvPr>
          <p:cNvSpPr txBox="1"/>
          <p:nvPr/>
        </p:nvSpPr>
        <p:spPr>
          <a:xfrm>
            <a:off x="8499331" y="5645404"/>
            <a:ext cx="2895600"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https://acortar.link/9qIxus</a:t>
            </a:r>
          </a:p>
        </p:txBody>
      </p:sp>
    </p:spTree>
    <p:extLst>
      <p:ext uri="{BB962C8B-B14F-4D97-AF65-F5344CB8AC3E}">
        <p14:creationId xmlns:p14="http://schemas.microsoft.com/office/powerpoint/2010/main" val="2083022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31B3F4-1D7B-22B8-1E71-7EFBAB24FDFE}"/>
              </a:ext>
            </a:extLst>
          </p:cNvPr>
          <p:cNvSpPr txBox="1"/>
          <p:nvPr/>
        </p:nvSpPr>
        <p:spPr>
          <a:xfrm>
            <a:off x="312433" y="420517"/>
            <a:ext cx="8809081" cy="553998"/>
          </a:xfrm>
          <a:prstGeom prst="rect">
            <a:avLst/>
          </a:prstGeom>
          <a:noFill/>
        </p:spPr>
        <p:txBody>
          <a:bodyPr wrap="square" rtlCol="0">
            <a:spAutoFit/>
          </a:bodyPr>
          <a:lstStyle/>
          <a:p>
            <a:r>
              <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rPr>
              <a:t>Investigación </a:t>
            </a:r>
          </a:p>
        </p:txBody>
      </p:sp>
      <p:sp>
        <p:nvSpPr>
          <p:cNvPr id="7" name="CuadroTexto 6">
            <a:extLst>
              <a:ext uri="{FF2B5EF4-FFF2-40B4-BE49-F238E27FC236}">
                <a16:creationId xmlns:a16="http://schemas.microsoft.com/office/drawing/2014/main" id="{8278A3B8-4458-27B9-99C6-338212EC0779}"/>
              </a:ext>
            </a:extLst>
          </p:cNvPr>
          <p:cNvSpPr txBox="1"/>
          <p:nvPr/>
        </p:nvSpPr>
        <p:spPr>
          <a:xfrm>
            <a:off x="312434" y="1672542"/>
            <a:ext cx="7196730" cy="2031325"/>
          </a:xfrm>
          <a:prstGeom prst="rect">
            <a:avLst/>
          </a:prstGeom>
          <a:noFill/>
        </p:spPr>
        <p:txBody>
          <a:bodyPr wrap="square" rtlCol="0">
            <a:spAutoFit/>
          </a:bodyPr>
          <a:lstStyle/>
          <a:p>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 investigación sobre la gestión financiera en Colombia destaca desafíos en educación y comportamiento financieros, incluyendo la falta de colaboración familiar en decisiones financieras y la necesidad de mejorar la planificación presupuestaria. A nivel internacional, se observa un conocimiento financiero básico, pero variable entre países, destacando la importancia de fortalecer la educación financiera a nivel nacional.</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9218" name="Picture 2">
            <a:extLst>
              <a:ext uri="{FF2B5EF4-FFF2-40B4-BE49-F238E27FC236}">
                <a16:creationId xmlns:a16="http://schemas.microsoft.com/office/drawing/2014/main" id="{205D76AC-DCA5-7C41-FFC9-AC026523E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164" y="3637008"/>
            <a:ext cx="4838700"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8C2C6BB-227B-B08D-8B89-548D41721841}"/>
              </a:ext>
            </a:extLst>
          </p:cNvPr>
          <p:cNvSpPr txBox="1"/>
          <p:nvPr/>
        </p:nvSpPr>
        <p:spPr>
          <a:xfrm>
            <a:off x="7597514" y="6437483"/>
            <a:ext cx="3048000"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https://acortar.link/UHahIX</a:t>
            </a:r>
          </a:p>
        </p:txBody>
      </p:sp>
    </p:spTree>
    <p:extLst>
      <p:ext uri="{BB962C8B-B14F-4D97-AF65-F5344CB8AC3E}">
        <p14:creationId xmlns:p14="http://schemas.microsoft.com/office/powerpoint/2010/main" val="4224758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0F70771-9B82-B2D6-3964-930FADC61FA8}"/>
              </a:ext>
            </a:extLst>
          </p:cNvPr>
          <p:cNvSpPr txBox="1"/>
          <p:nvPr/>
        </p:nvSpPr>
        <p:spPr>
          <a:xfrm>
            <a:off x="1974374" y="2967335"/>
            <a:ext cx="8243248" cy="923330"/>
          </a:xfrm>
          <a:prstGeom prst="rect">
            <a:avLst/>
          </a:prstGeom>
          <a:noFill/>
        </p:spPr>
        <p:txBody>
          <a:bodyPr wrap="square" rtlCol="0">
            <a:spAutoFit/>
          </a:bodyPr>
          <a:lstStyle/>
          <a:p>
            <a:pPr algn="ctr"/>
            <a:r>
              <a:rPr lang="es-CO" sz="3600" b="1" dirty="0">
                <a:solidFill>
                  <a:schemeClr val="bg1"/>
                </a:solidFill>
                <a:latin typeface="Tahoma" panose="020B0604030504040204" pitchFamily="34" charset="0"/>
                <a:ea typeface="Tahoma" panose="020B0604030504040204" pitchFamily="34" charset="0"/>
                <a:cs typeface="Tahoma" panose="020B0604030504040204" pitchFamily="34" charset="0"/>
              </a:rPr>
              <a:t>SUBTÍTULO</a:t>
            </a:r>
          </a:p>
          <a:p>
            <a:pPr algn="ct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Texto descriptivo</a:t>
            </a:r>
          </a:p>
        </p:txBody>
      </p:sp>
      <p:sp>
        <p:nvSpPr>
          <p:cNvPr id="2" name="CuadroTexto 1">
            <a:extLst>
              <a:ext uri="{FF2B5EF4-FFF2-40B4-BE49-F238E27FC236}">
                <a16:creationId xmlns:a16="http://schemas.microsoft.com/office/drawing/2014/main" id="{7931B3F4-1D7B-22B8-1E71-7EFBAB24FDFE}"/>
              </a:ext>
            </a:extLst>
          </p:cNvPr>
          <p:cNvSpPr txBox="1"/>
          <p:nvPr/>
        </p:nvSpPr>
        <p:spPr>
          <a:xfrm>
            <a:off x="312433" y="420517"/>
            <a:ext cx="8809081" cy="553998"/>
          </a:xfrm>
          <a:prstGeom prst="rect">
            <a:avLst/>
          </a:prstGeom>
          <a:noFill/>
        </p:spPr>
        <p:txBody>
          <a:bodyPr wrap="square" rtlCol="0">
            <a:spAutoFit/>
          </a:bodyPr>
          <a:lstStyle/>
          <a:p>
            <a:r>
              <a:rPr lang="es-MX" sz="3000" b="1" dirty="0">
                <a:solidFill>
                  <a:schemeClr val="bg1"/>
                </a:solidFill>
                <a:latin typeface="Tahoma" panose="020B0604030504040204" pitchFamily="34" charset="0"/>
                <a:ea typeface="Tahoma" panose="020B0604030504040204" pitchFamily="34" charset="0"/>
                <a:cs typeface="Tahoma" panose="020B0604030504040204" pitchFamily="34" charset="0"/>
              </a:rPr>
              <a:t>Integración Modelo de Lenguaje Natural</a:t>
            </a:r>
            <a:endPar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CuadroTexto 4">
            <a:extLst>
              <a:ext uri="{FF2B5EF4-FFF2-40B4-BE49-F238E27FC236}">
                <a16:creationId xmlns:a16="http://schemas.microsoft.com/office/drawing/2014/main" id="{2B21C65A-3C38-9725-A553-C29A32A885A2}"/>
              </a:ext>
            </a:extLst>
          </p:cNvPr>
          <p:cNvSpPr txBox="1"/>
          <p:nvPr/>
        </p:nvSpPr>
        <p:spPr>
          <a:xfrm>
            <a:off x="312434" y="1574068"/>
            <a:ext cx="11325384" cy="1200329"/>
          </a:xfrm>
          <a:prstGeom prst="rect">
            <a:avLst/>
          </a:prstGeom>
          <a:noFill/>
        </p:spPr>
        <p:txBody>
          <a:bodyPr wrap="square" rtlCol="0">
            <a:spAutoFit/>
          </a:bodyPr>
          <a:lstStyle/>
          <a:p>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"Llama 3" es un modelo de lenguaje natural que mejora la interacción entre usuarios y la plataforma de educación financiera. Ofrece respuestas precisas a consultas financieras, recomendaciones personalizadas y actualizaciones sobre cuentas y transacciones. Su capacidad avanzada lo convierte en una opción destacada para aplicaciones financieras, promoviendo una experiencia más natural y eficiente para los usuarios.</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9" name="Imagen 8">
            <a:extLst>
              <a:ext uri="{FF2B5EF4-FFF2-40B4-BE49-F238E27FC236}">
                <a16:creationId xmlns:a16="http://schemas.microsoft.com/office/drawing/2014/main" id="{432E963F-DE0D-E7DE-D347-F96ECA4A79D2}"/>
              </a:ext>
            </a:extLst>
          </p:cNvPr>
          <p:cNvPicPr>
            <a:picLocks noChangeAspect="1"/>
          </p:cNvPicPr>
          <p:nvPr/>
        </p:nvPicPr>
        <p:blipFill>
          <a:blip r:embed="rId3"/>
          <a:stretch>
            <a:fillRect/>
          </a:stretch>
        </p:blipFill>
        <p:spPr>
          <a:xfrm>
            <a:off x="2881743" y="2862874"/>
            <a:ext cx="6428510" cy="3487577"/>
          </a:xfrm>
          <a:prstGeom prst="rect">
            <a:avLst/>
          </a:prstGeom>
        </p:spPr>
      </p:pic>
    </p:spTree>
    <p:extLst>
      <p:ext uri="{BB962C8B-B14F-4D97-AF65-F5344CB8AC3E}">
        <p14:creationId xmlns:p14="http://schemas.microsoft.com/office/powerpoint/2010/main" val="62609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E3778226-6542-DBA0-E331-AFBC7B6C9C11}"/>
              </a:ext>
            </a:extLst>
          </p:cNvPr>
          <p:cNvPicPr>
            <a:picLocks noChangeAspect="1"/>
          </p:cNvPicPr>
          <p:nvPr/>
        </p:nvPicPr>
        <p:blipFill>
          <a:blip r:embed="rId3"/>
          <a:stretch>
            <a:fillRect/>
          </a:stretch>
        </p:blipFill>
        <p:spPr>
          <a:xfrm>
            <a:off x="828541" y="1997691"/>
            <a:ext cx="4907241" cy="2862617"/>
          </a:xfrm>
          <a:prstGeom prst="rect">
            <a:avLst/>
          </a:prstGeom>
        </p:spPr>
      </p:pic>
      <p:pic>
        <p:nvPicPr>
          <p:cNvPr id="11" name="Imagen 10">
            <a:extLst>
              <a:ext uri="{FF2B5EF4-FFF2-40B4-BE49-F238E27FC236}">
                <a16:creationId xmlns:a16="http://schemas.microsoft.com/office/drawing/2014/main" id="{3FBB421F-8E3A-85CB-1F56-5DF4221C2469}"/>
              </a:ext>
            </a:extLst>
          </p:cNvPr>
          <p:cNvPicPr>
            <a:picLocks noChangeAspect="1"/>
          </p:cNvPicPr>
          <p:nvPr/>
        </p:nvPicPr>
        <p:blipFill>
          <a:blip r:embed="rId4"/>
          <a:stretch>
            <a:fillRect/>
          </a:stretch>
        </p:blipFill>
        <p:spPr>
          <a:xfrm>
            <a:off x="6933535" y="1997691"/>
            <a:ext cx="4907241" cy="2862618"/>
          </a:xfrm>
          <a:prstGeom prst="rect">
            <a:avLst/>
          </a:prstGeom>
        </p:spPr>
      </p:pic>
    </p:spTree>
    <p:extLst>
      <p:ext uri="{BB962C8B-B14F-4D97-AF65-F5344CB8AC3E}">
        <p14:creationId xmlns:p14="http://schemas.microsoft.com/office/powerpoint/2010/main" val="2101420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31B3F4-1D7B-22B8-1E71-7EFBAB24FDFE}"/>
              </a:ext>
            </a:extLst>
          </p:cNvPr>
          <p:cNvSpPr txBox="1"/>
          <p:nvPr/>
        </p:nvSpPr>
        <p:spPr>
          <a:xfrm>
            <a:off x="312434" y="1672542"/>
            <a:ext cx="7706152" cy="369332"/>
          </a:xfrm>
          <a:prstGeom prst="rect">
            <a:avLst/>
          </a:prstGeom>
          <a:noFill/>
        </p:spPr>
        <p:txBody>
          <a:bodyPr wrap="square" rtlCol="0">
            <a:spAutoFit/>
          </a:bodyPr>
          <a:lstStyle/>
          <a:p>
            <a:pPr marL="285750" indent="-285750">
              <a:buFont typeface="Arial" panose="020B0604020202020204" pitchFamily="34" charset="0"/>
              <a:buChar char="•"/>
            </a:pPr>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Requerimientos funcionales:</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F98E8A04-EB16-8EA0-26C0-AC33599F209E}"/>
              </a:ext>
            </a:extLst>
          </p:cNvPr>
          <p:cNvSpPr txBox="1"/>
          <p:nvPr/>
        </p:nvSpPr>
        <p:spPr>
          <a:xfrm>
            <a:off x="312433" y="420517"/>
            <a:ext cx="8809081" cy="553998"/>
          </a:xfrm>
          <a:prstGeom prst="rect">
            <a:avLst/>
          </a:prstGeom>
          <a:noFill/>
        </p:spPr>
        <p:txBody>
          <a:bodyPr wrap="square" rtlCol="0">
            <a:spAutoFit/>
          </a:bodyPr>
          <a:lstStyle/>
          <a:p>
            <a:r>
              <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rPr>
              <a:t>Desarrollo ingenieril </a:t>
            </a:r>
          </a:p>
        </p:txBody>
      </p:sp>
      <p:pic>
        <p:nvPicPr>
          <p:cNvPr id="5" name="Imagen 4">
            <a:extLst>
              <a:ext uri="{FF2B5EF4-FFF2-40B4-BE49-F238E27FC236}">
                <a16:creationId xmlns:a16="http://schemas.microsoft.com/office/drawing/2014/main" id="{00F4E041-3452-6F3B-8CCD-D1526DEC3AFF}"/>
              </a:ext>
            </a:extLst>
          </p:cNvPr>
          <p:cNvPicPr>
            <a:picLocks noChangeAspect="1"/>
          </p:cNvPicPr>
          <p:nvPr/>
        </p:nvPicPr>
        <p:blipFill>
          <a:blip r:embed="rId3"/>
          <a:stretch>
            <a:fillRect/>
          </a:stretch>
        </p:blipFill>
        <p:spPr>
          <a:xfrm>
            <a:off x="312433" y="2127506"/>
            <a:ext cx="2929531" cy="2590577"/>
          </a:xfrm>
          <a:prstGeom prst="rect">
            <a:avLst/>
          </a:prstGeom>
        </p:spPr>
      </p:pic>
      <p:pic>
        <p:nvPicPr>
          <p:cNvPr id="7" name="Imagen 6">
            <a:extLst>
              <a:ext uri="{FF2B5EF4-FFF2-40B4-BE49-F238E27FC236}">
                <a16:creationId xmlns:a16="http://schemas.microsoft.com/office/drawing/2014/main" id="{6E636033-6014-8A6A-41D6-D2F0839F0985}"/>
              </a:ext>
            </a:extLst>
          </p:cNvPr>
          <p:cNvPicPr>
            <a:picLocks noChangeAspect="1"/>
          </p:cNvPicPr>
          <p:nvPr/>
        </p:nvPicPr>
        <p:blipFill>
          <a:blip r:embed="rId4"/>
          <a:stretch>
            <a:fillRect/>
          </a:stretch>
        </p:blipFill>
        <p:spPr>
          <a:xfrm>
            <a:off x="3773672" y="2127506"/>
            <a:ext cx="2989754" cy="2590577"/>
          </a:xfrm>
          <a:prstGeom prst="rect">
            <a:avLst/>
          </a:prstGeom>
        </p:spPr>
      </p:pic>
      <p:pic>
        <p:nvPicPr>
          <p:cNvPr id="9" name="Imagen 8">
            <a:extLst>
              <a:ext uri="{FF2B5EF4-FFF2-40B4-BE49-F238E27FC236}">
                <a16:creationId xmlns:a16="http://schemas.microsoft.com/office/drawing/2014/main" id="{0A9406DE-AB61-C48E-78F4-FF6D985258C8}"/>
              </a:ext>
            </a:extLst>
          </p:cNvPr>
          <p:cNvPicPr>
            <a:picLocks noChangeAspect="1"/>
          </p:cNvPicPr>
          <p:nvPr/>
        </p:nvPicPr>
        <p:blipFill>
          <a:blip r:embed="rId5"/>
          <a:stretch>
            <a:fillRect/>
          </a:stretch>
        </p:blipFill>
        <p:spPr>
          <a:xfrm>
            <a:off x="7295134" y="2127506"/>
            <a:ext cx="2569108" cy="2590577"/>
          </a:xfrm>
          <a:prstGeom prst="rect">
            <a:avLst/>
          </a:prstGeom>
        </p:spPr>
      </p:pic>
    </p:spTree>
    <p:extLst>
      <p:ext uri="{BB962C8B-B14F-4D97-AF65-F5344CB8AC3E}">
        <p14:creationId xmlns:p14="http://schemas.microsoft.com/office/powerpoint/2010/main" val="316550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E665C40-87E4-83AA-012D-3462EDA3CBB9}"/>
              </a:ext>
            </a:extLst>
          </p:cNvPr>
          <p:cNvPicPr>
            <a:picLocks noChangeAspect="1"/>
          </p:cNvPicPr>
          <p:nvPr/>
        </p:nvPicPr>
        <p:blipFill>
          <a:blip r:embed="rId3"/>
          <a:stretch>
            <a:fillRect/>
          </a:stretch>
        </p:blipFill>
        <p:spPr>
          <a:xfrm>
            <a:off x="2017333" y="1928603"/>
            <a:ext cx="3448531" cy="3000794"/>
          </a:xfrm>
          <a:prstGeom prst="rect">
            <a:avLst/>
          </a:prstGeom>
        </p:spPr>
      </p:pic>
      <p:pic>
        <p:nvPicPr>
          <p:cNvPr id="8" name="Imagen 7">
            <a:extLst>
              <a:ext uri="{FF2B5EF4-FFF2-40B4-BE49-F238E27FC236}">
                <a16:creationId xmlns:a16="http://schemas.microsoft.com/office/drawing/2014/main" id="{A9D4FD38-2EDD-248D-6D0F-925D9080E540}"/>
              </a:ext>
            </a:extLst>
          </p:cNvPr>
          <p:cNvPicPr>
            <a:picLocks noChangeAspect="1"/>
          </p:cNvPicPr>
          <p:nvPr/>
        </p:nvPicPr>
        <p:blipFill>
          <a:blip r:embed="rId4"/>
          <a:stretch>
            <a:fillRect/>
          </a:stretch>
        </p:blipFill>
        <p:spPr>
          <a:xfrm>
            <a:off x="6726137" y="1928603"/>
            <a:ext cx="3448531" cy="3000794"/>
          </a:xfrm>
          <a:prstGeom prst="rect">
            <a:avLst/>
          </a:prstGeom>
        </p:spPr>
      </p:pic>
    </p:spTree>
    <p:extLst>
      <p:ext uri="{BB962C8B-B14F-4D97-AF65-F5344CB8AC3E}">
        <p14:creationId xmlns:p14="http://schemas.microsoft.com/office/powerpoint/2010/main" val="258365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AEE84D-6C54-4C64-EC8F-67EFF05C7A26}"/>
              </a:ext>
            </a:extLst>
          </p:cNvPr>
          <p:cNvSpPr txBox="1"/>
          <p:nvPr/>
        </p:nvSpPr>
        <p:spPr>
          <a:xfrm>
            <a:off x="908180" y="1118360"/>
            <a:ext cx="10327856" cy="4247317"/>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Requerimientos no funcionales:</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Autenticación de Usuario: La aplicación debe tener un sistema robusto de autenticación para garantizar que solo los usuarios autorizados puedan acceder a información sensible.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Protección de los Datos: Debe cumplir con normativas de protección de datos, garantizando la confidencialidad, integridad y disponibilidad de la información.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Tiempo de respuesta: La aplicación debe tener tiempos de carga y respuesta rápidos para proporcionar una experiencia de usuario fluida.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Escalabilidad: Debe ser capaz de manejar un número creciente de usuarios y transacciones sin degradación significativa en el rendimiento.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Disponibilidad: La aplicación debe estar disponible de manera confiable, con tiempos mínimos de inactividad planificados.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Compatibilidad: La aplicación debe funcionar correctamente en una amplia gama de dispositivos móviles y versiones de sistemas operativos.    </a:t>
            </a: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Cálculos: La aplicación validará las categorías y los movimientos del usuario para determinar si está teniendo un comportamiento financiero acertado</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9596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AEE84D-6C54-4C64-EC8F-67EFF05C7A26}"/>
              </a:ext>
            </a:extLst>
          </p:cNvPr>
          <p:cNvSpPr txBox="1"/>
          <p:nvPr/>
        </p:nvSpPr>
        <p:spPr>
          <a:xfrm>
            <a:off x="932072" y="840039"/>
            <a:ext cx="10327856" cy="369332"/>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Diagrama de casos de usos:</a:t>
            </a:r>
          </a:p>
        </p:txBody>
      </p:sp>
      <p:pic>
        <p:nvPicPr>
          <p:cNvPr id="4" name="Imagen 3">
            <a:extLst>
              <a:ext uri="{FF2B5EF4-FFF2-40B4-BE49-F238E27FC236}">
                <a16:creationId xmlns:a16="http://schemas.microsoft.com/office/drawing/2014/main" id="{B3B047EB-A68F-9D5A-1410-0B39862CB485}"/>
              </a:ext>
            </a:extLst>
          </p:cNvPr>
          <p:cNvPicPr>
            <a:picLocks noChangeAspect="1"/>
          </p:cNvPicPr>
          <p:nvPr/>
        </p:nvPicPr>
        <p:blipFill>
          <a:blip r:embed="rId3"/>
          <a:stretch>
            <a:fillRect/>
          </a:stretch>
        </p:blipFill>
        <p:spPr>
          <a:xfrm>
            <a:off x="2964874" y="1487692"/>
            <a:ext cx="7076896" cy="4530269"/>
          </a:xfrm>
          <a:prstGeom prst="rect">
            <a:avLst/>
          </a:prstGeom>
        </p:spPr>
      </p:pic>
    </p:spTree>
    <p:extLst>
      <p:ext uri="{BB962C8B-B14F-4D97-AF65-F5344CB8AC3E}">
        <p14:creationId xmlns:p14="http://schemas.microsoft.com/office/powerpoint/2010/main" val="2664533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AEE84D-6C54-4C64-EC8F-67EFF05C7A26}"/>
              </a:ext>
            </a:extLst>
          </p:cNvPr>
          <p:cNvSpPr txBox="1"/>
          <p:nvPr/>
        </p:nvSpPr>
        <p:spPr>
          <a:xfrm>
            <a:off x="932072" y="840039"/>
            <a:ext cx="10327856" cy="369332"/>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Diagrama de entidad relación:</a:t>
            </a:r>
          </a:p>
        </p:txBody>
      </p:sp>
      <p:pic>
        <p:nvPicPr>
          <p:cNvPr id="5" name="Imagen 4">
            <a:extLst>
              <a:ext uri="{FF2B5EF4-FFF2-40B4-BE49-F238E27FC236}">
                <a16:creationId xmlns:a16="http://schemas.microsoft.com/office/drawing/2014/main" id="{BD06145C-1A44-A015-C815-383F4B9640E2}"/>
              </a:ext>
            </a:extLst>
          </p:cNvPr>
          <p:cNvPicPr>
            <a:picLocks noChangeAspect="1"/>
          </p:cNvPicPr>
          <p:nvPr/>
        </p:nvPicPr>
        <p:blipFill>
          <a:blip r:embed="rId3"/>
          <a:stretch>
            <a:fillRect/>
          </a:stretch>
        </p:blipFill>
        <p:spPr>
          <a:xfrm rot="16200000">
            <a:off x="3956825" y="-241851"/>
            <a:ext cx="3765734" cy="7744687"/>
          </a:xfrm>
          <a:prstGeom prst="rect">
            <a:avLst/>
          </a:prstGeom>
        </p:spPr>
      </p:pic>
    </p:spTree>
    <p:extLst>
      <p:ext uri="{BB962C8B-B14F-4D97-AF65-F5344CB8AC3E}">
        <p14:creationId xmlns:p14="http://schemas.microsoft.com/office/powerpoint/2010/main" val="330053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016463E-27A9-D7C2-25D2-54572D77DF7A}"/>
              </a:ext>
            </a:extLst>
          </p:cNvPr>
          <p:cNvSpPr txBox="1"/>
          <p:nvPr/>
        </p:nvSpPr>
        <p:spPr>
          <a:xfrm>
            <a:off x="651164" y="944571"/>
            <a:ext cx="9594169" cy="4675639"/>
          </a:xfrm>
          <a:prstGeom prst="rect">
            <a:avLst/>
          </a:prstGeom>
          <a:noFill/>
        </p:spPr>
        <p:txBody>
          <a:bodyPr wrap="square" rtlCol="0">
            <a:spAutoFit/>
          </a:bodyPr>
          <a:lstStyle/>
          <a:p>
            <a:r>
              <a:rPr lang="es-CO" sz="3600" b="1" dirty="0">
                <a:solidFill>
                  <a:schemeClr val="bg1"/>
                </a:solidFill>
                <a:latin typeface="Tahoma" panose="020B0604030504040204" pitchFamily="34" charset="0"/>
                <a:ea typeface="Tahoma" panose="020B0604030504040204" pitchFamily="34" charset="0"/>
                <a:cs typeface="Tahoma" panose="020B0604030504040204" pitchFamily="34" charset="0"/>
              </a:rPr>
              <a:t>Índice:</a:t>
            </a:r>
          </a:p>
          <a:p>
            <a:pPr marL="342900" indent="-342900">
              <a:lnSpc>
                <a:spcPct val="250000"/>
              </a:lnSpc>
              <a:buFont typeface="+mj-lt"/>
              <a:buAutoNum type="arabicPeriod"/>
            </a:pP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Planteamiento del problema</a:t>
            </a:r>
          </a:p>
          <a:p>
            <a:pPr marL="342900" indent="-342900">
              <a:lnSpc>
                <a:spcPct val="250000"/>
              </a:lnSpc>
              <a:buFont typeface="+mj-lt"/>
              <a:buAutoNum type="arabicPeriod"/>
            </a:pP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Marco de referencia</a:t>
            </a:r>
          </a:p>
          <a:p>
            <a:pPr marL="342900" indent="-342900">
              <a:lnSpc>
                <a:spcPct val="250000"/>
              </a:lnSpc>
              <a:buFont typeface="+mj-lt"/>
              <a:buAutoNum type="arabicPeriod"/>
            </a:pP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Investigación </a:t>
            </a:r>
          </a:p>
          <a:p>
            <a:pPr marL="342900" indent="-342900">
              <a:lnSpc>
                <a:spcPct val="250000"/>
              </a:lnSpc>
              <a:buFont typeface="+mj-lt"/>
              <a:buAutoNum type="arabicPeriod"/>
            </a:pPr>
            <a:r>
              <a:rPr lang="es-MX" b="1" dirty="0">
                <a:solidFill>
                  <a:schemeClr val="bg1"/>
                </a:solidFill>
                <a:latin typeface="Tahoma" panose="020B0604030504040204" pitchFamily="34" charset="0"/>
                <a:ea typeface="Tahoma" panose="020B0604030504040204" pitchFamily="34" charset="0"/>
                <a:cs typeface="Tahoma" panose="020B0604030504040204" pitchFamily="34" charset="0"/>
              </a:rPr>
              <a:t>Integración Modelo de Lenguaje Natural</a:t>
            </a:r>
          </a:p>
          <a:p>
            <a:pPr marL="342900" indent="-342900">
              <a:lnSpc>
                <a:spcPct val="250000"/>
              </a:lnSpc>
              <a:buFont typeface="+mj-lt"/>
              <a:buAutoNum type="arabicPeriod"/>
            </a:pP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Desarrollo ingenieril </a:t>
            </a:r>
          </a:p>
          <a:p>
            <a:pPr marL="342900" indent="-342900">
              <a:lnSpc>
                <a:spcPct val="250000"/>
              </a:lnSpc>
              <a:buFont typeface="+mj-lt"/>
              <a:buAutoNum type="arabicPeriod"/>
            </a:pPr>
            <a:r>
              <a:rPr lang="es-CO" b="1" dirty="0">
                <a:solidFill>
                  <a:schemeClr val="bg1"/>
                </a:solidFill>
                <a:latin typeface="Tahoma" panose="020B0604030504040204" pitchFamily="34" charset="0"/>
                <a:ea typeface="Tahoma" panose="020B0604030504040204" pitchFamily="34" charset="0"/>
                <a:cs typeface="Tahoma" panose="020B0604030504040204" pitchFamily="34" charset="0"/>
              </a:rPr>
              <a:t>Análisis económico</a:t>
            </a:r>
          </a:p>
        </p:txBody>
      </p:sp>
    </p:spTree>
    <p:extLst>
      <p:ext uri="{BB962C8B-B14F-4D97-AF65-F5344CB8AC3E}">
        <p14:creationId xmlns:p14="http://schemas.microsoft.com/office/powerpoint/2010/main" val="429000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AEE84D-6C54-4C64-EC8F-67EFF05C7A26}"/>
              </a:ext>
            </a:extLst>
          </p:cNvPr>
          <p:cNvSpPr txBox="1"/>
          <p:nvPr/>
        </p:nvSpPr>
        <p:spPr>
          <a:xfrm>
            <a:off x="932072" y="840039"/>
            <a:ext cx="10327856" cy="369332"/>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Diagrama de bases de datos:</a:t>
            </a:r>
          </a:p>
        </p:txBody>
      </p:sp>
      <p:pic>
        <p:nvPicPr>
          <p:cNvPr id="4" name="Imagen 3">
            <a:extLst>
              <a:ext uri="{FF2B5EF4-FFF2-40B4-BE49-F238E27FC236}">
                <a16:creationId xmlns:a16="http://schemas.microsoft.com/office/drawing/2014/main" id="{B5D68A7C-A294-7218-5AFC-9A1DB1F44BF2}"/>
              </a:ext>
            </a:extLst>
          </p:cNvPr>
          <p:cNvPicPr>
            <a:picLocks noChangeAspect="1"/>
          </p:cNvPicPr>
          <p:nvPr/>
        </p:nvPicPr>
        <p:blipFill>
          <a:blip r:embed="rId3"/>
          <a:stretch>
            <a:fillRect/>
          </a:stretch>
        </p:blipFill>
        <p:spPr>
          <a:xfrm>
            <a:off x="3439627" y="1579359"/>
            <a:ext cx="5312745" cy="4542518"/>
          </a:xfrm>
          <a:prstGeom prst="rect">
            <a:avLst/>
          </a:prstGeom>
        </p:spPr>
      </p:pic>
    </p:spTree>
    <p:extLst>
      <p:ext uri="{BB962C8B-B14F-4D97-AF65-F5344CB8AC3E}">
        <p14:creationId xmlns:p14="http://schemas.microsoft.com/office/powerpoint/2010/main" val="2525252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5AEE84D-6C54-4C64-EC8F-67EFF05C7A26}"/>
              </a:ext>
            </a:extLst>
          </p:cNvPr>
          <p:cNvSpPr txBox="1"/>
          <p:nvPr/>
        </p:nvSpPr>
        <p:spPr>
          <a:xfrm>
            <a:off x="932072" y="840039"/>
            <a:ext cx="10327856" cy="369332"/>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Arquitectura de software:</a:t>
            </a:r>
          </a:p>
        </p:txBody>
      </p:sp>
      <p:pic>
        <p:nvPicPr>
          <p:cNvPr id="5" name="Imagen 4">
            <a:extLst>
              <a:ext uri="{FF2B5EF4-FFF2-40B4-BE49-F238E27FC236}">
                <a16:creationId xmlns:a16="http://schemas.microsoft.com/office/drawing/2014/main" id="{228BB051-BA61-A1A2-2A66-89CA7708E146}"/>
              </a:ext>
            </a:extLst>
          </p:cNvPr>
          <p:cNvPicPr>
            <a:picLocks noChangeAspect="1"/>
          </p:cNvPicPr>
          <p:nvPr/>
        </p:nvPicPr>
        <p:blipFill>
          <a:blip r:embed="rId3"/>
          <a:stretch>
            <a:fillRect/>
          </a:stretch>
        </p:blipFill>
        <p:spPr>
          <a:xfrm>
            <a:off x="3247572" y="1700776"/>
            <a:ext cx="5696856" cy="4254840"/>
          </a:xfrm>
          <a:prstGeom prst="rect">
            <a:avLst/>
          </a:prstGeom>
        </p:spPr>
      </p:pic>
    </p:spTree>
    <p:extLst>
      <p:ext uri="{BB962C8B-B14F-4D97-AF65-F5344CB8AC3E}">
        <p14:creationId xmlns:p14="http://schemas.microsoft.com/office/powerpoint/2010/main" val="252843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31B3F4-1D7B-22B8-1E71-7EFBAB24FDFE}"/>
              </a:ext>
            </a:extLst>
          </p:cNvPr>
          <p:cNvSpPr txBox="1"/>
          <p:nvPr/>
        </p:nvSpPr>
        <p:spPr>
          <a:xfrm>
            <a:off x="312433" y="420517"/>
            <a:ext cx="8809081" cy="553998"/>
          </a:xfrm>
          <a:prstGeom prst="rect">
            <a:avLst/>
          </a:prstGeom>
          <a:noFill/>
        </p:spPr>
        <p:txBody>
          <a:bodyPr wrap="square" rtlCol="0">
            <a:spAutoFit/>
          </a:bodyPr>
          <a:lstStyle/>
          <a:p>
            <a:r>
              <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rPr>
              <a:t>Análisis económico </a:t>
            </a:r>
          </a:p>
        </p:txBody>
      </p:sp>
      <p:pic>
        <p:nvPicPr>
          <p:cNvPr id="4" name="Imagen 3">
            <a:extLst>
              <a:ext uri="{FF2B5EF4-FFF2-40B4-BE49-F238E27FC236}">
                <a16:creationId xmlns:a16="http://schemas.microsoft.com/office/drawing/2014/main" id="{84A329A4-781F-BAEB-3E52-973F28A29B11}"/>
              </a:ext>
            </a:extLst>
          </p:cNvPr>
          <p:cNvPicPr>
            <a:picLocks noChangeAspect="1"/>
          </p:cNvPicPr>
          <p:nvPr/>
        </p:nvPicPr>
        <p:blipFill>
          <a:blip r:embed="rId3"/>
          <a:stretch>
            <a:fillRect/>
          </a:stretch>
        </p:blipFill>
        <p:spPr>
          <a:xfrm>
            <a:off x="1947757" y="1572604"/>
            <a:ext cx="7722715" cy="4010778"/>
          </a:xfrm>
          <a:prstGeom prst="rect">
            <a:avLst/>
          </a:prstGeom>
        </p:spPr>
      </p:pic>
    </p:spTree>
    <p:extLst>
      <p:ext uri="{BB962C8B-B14F-4D97-AF65-F5344CB8AC3E}">
        <p14:creationId xmlns:p14="http://schemas.microsoft.com/office/powerpoint/2010/main" val="2928878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736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31B3F4-1D7B-22B8-1E71-7EFBAB24FDFE}"/>
              </a:ext>
            </a:extLst>
          </p:cNvPr>
          <p:cNvSpPr txBox="1"/>
          <p:nvPr/>
        </p:nvSpPr>
        <p:spPr>
          <a:xfrm>
            <a:off x="312434" y="1672542"/>
            <a:ext cx="7706152" cy="2031325"/>
          </a:xfrm>
          <a:prstGeom prst="rect">
            <a:avLst/>
          </a:prstGeom>
          <a:noFill/>
        </p:spPr>
        <p:txBody>
          <a:bodyPr wrap="square" rtlCol="0">
            <a:spAutoFit/>
          </a:bodyPr>
          <a:lstStyle/>
          <a:p>
            <a:pPr marL="285750" indent="-285750">
              <a:buFont typeface="Arial" panose="020B0604020202020204" pitchFamily="34" charset="0"/>
              <a:buChar char="•"/>
            </a:pPr>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Descripción del problema: </a:t>
            </a: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 falta de educación financiera, especialmente entre los jóvenes, contribuye a la falta de conciencia sobre el manejo del dinero. Esto lleva a errores comunes como la ausencia de presupuestos mensuales, la falta de ahorros de emergencia y decisiones impulsivas. La dependencia de una única fuente de ingresos y la falta de asesoramiento financiero también agravan los problemas financieros. </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CuadroTexto 2">
            <a:extLst>
              <a:ext uri="{FF2B5EF4-FFF2-40B4-BE49-F238E27FC236}">
                <a16:creationId xmlns:a16="http://schemas.microsoft.com/office/drawing/2014/main" id="{F98E8A04-EB16-8EA0-26C0-AC33599F209E}"/>
              </a:ext>
            </a:extLst>
          </p:cNvPr>
          <p:cNvSpPr txBox="1"/>
          <p:nvPr/>
        </p:nvSpPr>
        <p:spPr>
          <a:xfrm>
            <a:off x="312433" y="420517"/>
            <a:ext cx="8809081" cy="553998"/>
          </a:xfrm>
          <a:prstGeom prst="rect">
            <a:avLst/>
          </a:prstGeom>
          <a:noFill/>
        </p:spPr>
        <p:txBody>
          <a:bodyPr wrap="square" rtlCol="0">
            <a:spAutoFit/>
          </a:bodyPr>
          <a:lstStyle/>
          <a:p>
            <a:r>
              <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rPr>
              <a:t>Planteamiento del problema </a:t>
            </a:r>
          </a:p>
        </p:txBody>
      </p:sp>
      <p:pic>
        <p:nvPicPr>
          <p:cNvPr id="1026" name="Picture 2" descr="Finanzas personales: un problema de todos">
            <a:extLst>
              <a:ext uri="{FF2B5EF4-FFF2-40B4-BE49-F238E27FC236}">
                <a16:creationId xmlns:a16="http://schemas.microsoft.com/office/drawing/2014/main" id="{395475E0-422C-A32D-501D-5C67EA6AC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122" y="3516647"/>
            <a:ext cx="5191444" cy="272550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CAAF3C16-F1A7-1B3B-4665-84C9EB5F9ED9}"/>
              </a:ext>
            </a:extLst>
          </p:cNvPr>
          <p:cNvSpPr txBox="1"/>
          <p:nvPr/>
        </p:nvSpPr>
        <p:spPr>
          <a:xfrm>
            <a:off x="7827818" y="6252817"/>
            <a:ext cx="4051748"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Sacada de: https://acortar.link/p7Qf1v</a:t>
            </a:r>
          </a:p>
        </p:txBody>
      </p:sp>
    </p:spTree>
    <p:extLst>
      <p:ext uri="{BB962C8B-B14F-4D97-AF65-F5344CB8AC3E}">
        <p14:creationId xmlns:p14="http://schemas.microsoft.com/office/powerpoint/2010/main" val="376626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9EA703-872C-D6C8-B508-1C4A03E10AE2}"/>
              </a:ext>
            </a:extLst>
          </p:cNvPr>
          <p:cNvSpPr txBox="1"/>
          <p:nvPr/>
        </p:nvSpPr>
        <p:spPr>
          <a:xfrm>
            <a:off x="492543" y="547013"/>
            <a:ext cx="7706152" cy="2031325"/>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Objetivos:</a:t>
            </a:r>
          </a:p>
          <a:p>
            <a:pPr marL="285750" indent="-285750">
              <a:buFont typeface="Arial" panose="020B0604020202020204" pitchFamily="34" charset="0"/>
              <a:buChar char="•"/>
            </a:pPr>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Objetivos generales:</a:t>
            </a:r>
            <a:b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Desarrollar una aplicación móvil que fomente la educación en materia de finanzas personales, con el fin de mejorar la gestión financiera de los usuarios y promover hábitos de gasto más responsables.</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Objetivos específicos:</a:t>
            </a:r>
            <a:b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CuadroTexto 1">
            <a:extLst>
              <a:ext uri="{FF2B5EF4-FFF2-40B4-BE49-F238E27FC236}">
                <a16:creationId xmlns:a16="http://schemas.microsoft.com/office/drawing/2014/main" id="{55E49467-AE7C-B8F9-0D22-75985715CC28}"/>
              </a:ext>
            </a:extLst>
          </p:cNvPr>
          <p:cNvSpPr txBox="1"/>
          <p:nvPr/>
        </p:nvSpPr>
        <p:spPr>
          <a:xfrm>
            <a:off x="741925" y="2413337"/>
            <a:ext cx="5021566" cy="3323987"/>
          </a:xfrm>
          <a:prstGeom prst="rect">
            <a:avLst/>
          </a:prstGeom>
          <a:noFill/>
        </p:spPr>
        <p:txBody>
          <a:bodyPr wrap="square" rtlCol="0">
            <a:spAutoFit/>
          </a:bodyPr>
          <a:lstStyle/>
          <a:p>
            <a:pPr marL="285750" indent="-285750">
              <a:buFont typeface="Courier New" panose="02070309020205020404" pitchFamily="49" charset="0"/>
              <a:buChar char="o"/>
            </a:pP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Realizar investigaciones exhaustivas sobre educación financiera teniendo el respaldo para el desarrollo de una aplicación destinada al financiamiento personal, su monitoreo y promoción del conocimiento financiero a través de IA.</a:t>
            </a:r>
          </a:p>
          <a:p>
            <a:pPr marL="285750" indent="-285750">
              <a:buFont typeface="Courier New" panose="02070309020205020404" pitchFamily="49" charset="0"/>
              <a:buChar char="o"/>
            </a:pP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Conducir un análisis exhaustivo mediante las investigaciones del conocimiento financiero personal, identificando las herramientas y recursos que respaldarán el manejo y monitoreo financiero, promoviendo su conocimiento a través de la aplicación.</a:t>
            </a:r>
            <a:b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CuadroTexto 3">
            <a:extLst>
              <a:ext uri="{FF2B5EF4-FFF2-40B4-BE49-F238E27FC236}">
                <a16:creationId xmlns:a16="http://schemas.microsoft.com/office/drawing/2014/main" id="{7AA1FD2D-2C16-144B-AB5A-1EA57F3EF1AA}"/>
              </a:ext>
            </a:extLst>
          </p:cNvPr>
          <p:cNvSpPr txBox="1"/>
          <p:nvPr/>
        </p:nvSpPr>
        <p:spPr>
          <a:xfrm>
            <a:off x="6428509" y="2140616"/>
            <a:ext cx="5021566" cy="4524315"/>
          </a:xfrm>
          <a:prstGeom prst="rect">
            <a:avLst/>
          </a:prstGeom>
          <a:noFill/>
        </p:spPr>
        <p:txBody>
          <a:bodyPr wrap="square" rtlCol="0">
            <a:spAutoFit/>
          </a:bodyPr>
          <a:lstStyle/>
          <a:p>
            <a:pPr marL="285750" indent="-285750">
              <a:buFont typeface="Courier New" panose="02070309020205020404" pitchFamily="49" charset="0"/>
              <a:buChar char="o"/>
            </a:pP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Diseñar una base de datos teniendo en cuenta los requisitos necesarios como el modelo para facilitar su uso por parte de los usuarios, basándose en los conocimientos adquiridos sobre educación financiera y finanzas personales.</a:t>
            </a:r>
            <a:b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Implementar un modelo de IA que implementen el lenguaje natural como si principal herramienta, encontrándose en la capacidad de responder inquietudes por parte de los usuarios.</a:t>
            </a:r>
            <a:b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Courier New" panose="02070309020205020404" pitchFamily="49" charset="0"/>
              <a:buChar char="o"/>
            </a:pP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Desarrollar una aplicación móvil utilizando tecnologías como </a:t>
            </a:r>
            <a:r>
              <a:rPr lang="es-MX" sz="1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Flutter</a:t>
            </a:r>
            <a:r>
              <a:rPr lang="es-MX"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Django, MySQL y otras, integrando una inteligencia artificial para promover el conocimiento financiero. La sinergia entre la aplicación móvil y la inteligencia artificial garantizará una experiencia completa y enriquecedora para los usuarios.</a:t>
            </a:r>
            <a:endParaRPr lang="es-CO" sz="1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841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C9EA703-872C-D6C8-B508-1C4A03E10AE2}"/>
              </a:ext>
            </a:extLst>
          </p:cNvPr>
          <p:cNvSpPr txBox="1"/>
          <p:nvPr/>
        </p:nvSpPr>
        <p:spPr>
          <a:xfrm>
            <a:off x="381707" y="1582340"/>
            <a:ext cx="4550512" cy="3693319"/>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Justificación:</a:t>
            </a:r>
          </a:p>
          <a:p>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Desarrollar una aplicación móvil para la educación y gestión financiera es esencial para mejorar la salud financiera, especialmente entre los jóvenes. Esta herramienta ayudará a manejar ingresos, gastos y deudas, promoviendo hábitos de ahorro e inversión. Permitirá establecer presupuestos, monitorear transacciones y recibir recomendaciones financieras, facilitando una gestión económica responsable y efectiva.</a:t>
            </a:r>
            <a:b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Apps financieras para usuarios de perfiles diversos - Vivir en El Poblado">
            <a:extLst>
              <a:ext uri="{FF2B5EF4-FFF2-40B4-BE49-F238E27FC236}">
                <a16:creationId xmlns:a16="http://schemas.microsoft.com/office/drawing/2014/main" id="{A9967BA0-010B-BD81-103A-D3043D1B1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43276"/>
            <a:ext cx="5414530" cy="3371448"/>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9DEE8BB-76C8-DA30-A3F2-4639E6210DE5}"/>
              </a:ext>
            </a:extLst>
          </p:cNvPr>
          <p:cNvSpPr txBox="1"/>
          <p:nvPr/>
        </p:nvSpPr>
        <p:spPr>
          <a:xfrm>
            <a:off x="7481454" y="5275659"/>
            <a:ext cx="2881745"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https://acortar.link/p7Qf1v</a:t>
            </a:r>
          </a:p>
        </p:txBody>
      </p:sp>
    </p:spTree>
    <p:extLst>
      <p:ext uri="{BB962C8B-B14F-4D97-AF65-F5344CB8AC3E}">
        <p14:creationId xmlns:p14="http://schemas.microsoft.com/office/powerpoint/2010/main" val="365566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31B3F4-1D7B-22B8-1E71-7EFBAB24FDFE}"/>
              </a:ext>
            </a:extLst>
          </p:cNvPr>
          <p:cNvSpPr txBox="1"/>
          <p:nvPr/>
        </p:nvSpPr>
        <p:spPr>
          <a:xfrm>
            <a:off x="312433" y="420517"/>
            <a:ext cx="8809081" cy="553998"/>
          </a:xfrm>
          <a:prstGeom prst="rect">
            <a:avLst/>
          </a:prstGeom>
          <a:noFill/>
        </p:spPr>
        <p:txBody>
          <a:bodyPr wrap="square" rtlCol="0">
            <a:spAutoFit/>
          </a:bodyPr>
          <a:lstStyle/>
          <a:p>
            <a:r>
              <a:rPr lang="es-CO" sz="3000" b="1" dirty="0">
                <a:solidFill>
                  <a:schemeClr val="bg1"/>
                </a:solidFill>
                <a:latin typeface="Tahoma" panose="020B0604030504040204" pitchFamily="34" charset="0"/>
                <a:ea typeface="Tahoma" panose="020B0604030504040204" pitchFamily="34" charset="0"/>
                <a:cs typeface="Tahoma" panose="020B0604030504040204" pitchFamily="34" charset="0"/>
              </a:rPr>
              <a:t>Marco de referencia</a:t>
            </a:r>
          </a:p>
        </p:txBody>
      </p:sp>
      <p:sp>
        <p:nvSpPr>
          <p:cNvPr id="8" name="CuadroTexto 7">
            <a:extLst>
              <a:ext uri="{FF2B5EF4-FFF2-40B4-BE49-F238E27FC236}">
                <a16:creationId xmlns:a16="http://schemas.microsoft.com/office/drawing/2014/main" id="{A5D96F60-E876-AA24-22C4-58A338A15135}"/>
              </a:ext>
            </a:extLst>
          </p:cNvPr>
          <p:cNvSpPr txBox="1"/>
          <p:nvPr/>
        </p:nvSpPr>
        <p:spPr>
          <a:xfrm>
            <a:off x="312434" y="1672542"/>
            <a:ext cx="7706152" cy="2308324"/>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Marco contextual:</a:t>
            </a:r>
            <a:endParaRPr lang="es-MX"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En la actualidad, las tecnologías avanzadas, como las aplicaciones de gestión financiera, ofrecen soluciones cómodas para administrar finanzas personales y empresariales. Estas aplicaciones facilitan el seguimiento de ingresos y gastos, la planificación financiera, el ahorro y la inversión. Proporcionan herramientas de análisis y generación de informes, ayudando a los usuarios a tomar decisiones informadas y alcanzar sus metas financieras.</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076" name="Picture 4" descr="Monefy: Presupuesto y finanzas - Aplicaciones en Google Play">
            <a:extLst>
              <a:ext uri="{FF2B5EF4-FFF2-40B4-BE49-F238E27FC236}">
                <a16:creationId xmlns:a16="http://schemas.microsoft.com/office/drawing/2014/main" id="{B7052870-6758-BCF1-EB65-10813D43C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4068605"/>
            <a:ext cx="2738581" cy="2053936"/>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F606E2C4-B046-DD7D-B6A1-79CB04090EAD}"/>
              </a:ext>
            </a:extLst>
          </p:cNvPr>
          <p:cNvSpPr txBox="1"/>
          <p:nvPr/>
        </p:nvSpPr>
        <p:spPr>
          <a:xfrm>
            <a:off x="863600" y="6206650"/>
            <a:ext cx="2738582" cy="461665"/>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https://acortar.link/4Mwh8f</a:t>
            </a:r>
          </a:p>
        </p:txBody>
      </p:sp>
      <p:pic>
        <p:nvPicPr>
          <p:cNvPr id="11" name="Imagen 10">
            <a:extLst>
              <a:ext uri="{FF2B5EF4-FFF2-40B4-BE49-F238E27FC236}">
                <a16:creationId xmlns:a16="http://schemas.microsoft.com/office/drawing/2014/main" id="{C77A6BD1-47D1-DC63-BF51-68E8CAA647E9}"/>
              </a:ext>
            </a:extLst>
          </p:cNvPr>
          <p:cNvPicPr>
            <a:picLocks noChangeAspect="1"/>
          </p:cNvPicPr>
          <p:nvPr/>
        </p:nvPicPr>
        <p:blipFill>
          <a:blip r:embed="rId4"/>
          <a:stretch>
            <a:fillRect/>
          </a:stretch>
        </p:blipFill>
        <p:spPr>
          <a:xfrm>
            <a:off x="4395355" y="4088135"/>
            <a:ext cx="3016828" cy="2053936"/>
          </a:xfrm>
          <a:prstGeom prst="rect">
            <a:avLst/>
          </a:prstGeom>
        </p:spPr>
      </p:pic>
      <p:sp>
        <p:nvSpPr>
          <p:cNvPr id="13" name="CuadroTexto 12">
            <a:extLst>
              <a:ext uri="{FF2B5EF4-FFF2-40B4-BE49-F238E27FC236}">
                <a16:creationId xmlns:a16="http://schemas.microsoft.com/office/drawing/2014/main" id="{75F74487-829B-8298-C0E2-955D5DA5DA31}"/>
              </a:ext>
            </a:extLst>
          </p:cNvPr>
          <p:cNvSpPr txBox="1"/>
          <p:nvPr/>
        </p:nvSpPr>
        <p:spPr>
          <a:xfrm>
            <a:off x="4395355" y="6206650"/>
            <a:ext cx="2587336" cy="461665"/>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a:t>
            </a:r>
          </a:p>
          <a:p>
            <a:r>
              <a:rPr lang="es-CO" sz="1200" dirty="0">
                <a:latin typeface="Tahoma" panose="020B0604030504040204" pitchFamily="34" charset="0"/>
                <a:ea typeface="Tahoma" panose="020B0604030504040204" pitchFamily="34" charset="0"/>
                <a:cs typeface="Tahoma" panose="020B0604030504040204" pitchFamily="34" charset="0"/>
              </a:rPr>
              <a:t>https://acortar.link/dRiMYn</a:t>
            </a:r>
          </a:p>
        </p:txBody>
      </p:sp>
      <p:pic>
        <p:nvPicPr>
          <p:cNvPr id="15" name="Imagen 14">
            <a:extLst>
              <a:ext uri="{FF2B5EF4-FFF2-40B4-BE49-F238E27FC236}">
                <a16:creationId xmlns:a16="http://schemas.microsoft.com/office/drawing/2014/main" id="{642B3E07-D660-68AC-2E36-4E011BC9B667}"/>
              </a:ext>
            </a:extLst>
          </p:cNvPr>
          <p:cNvPicPr>
            <a:picLocks noChangeAspect="1"/>
          </p:cNvPicPr>
          <p:nvPr/>
        </p:nvPicPr>
        <p:blipFill>
          <a:blip r:embed="rId5"/>
          <a:stretch>
            <a:fillRect/>
          </a:stretch>
        </p:blipFill>
        <p:spPr>
          <a:xfrm>
            <a:off x="8589821" y="2014537"/>
            <a:ext cx="2857500" cy="2828925"/>
          </a:xfrm>
          <a:prstGeom prst="rect">
            <a:avLst/>
          </a:prstGeom>
        </p:spPr>
      </p:pic>
      <p:sp>
        <p:nvSpPr>
          <p:cNvPr id="17" name="CuadroTexto 16">
            <a:extLst>
              <a:ext uri="{FF2B5EF4-FFF2-40B4-BE49-F238E27FC236}">
                <a16:creationId xmlns:a16="http://schemas.microsoft.com/office/drawing/2014/main" id="{ECBF62B3-443E-147F-9376-D6301D2671E8}"/>
              </a:ext>
            </a:extLst>
          </p:cNvPr>
          <p:cNvSpPr txBox="1"/>
          <p:nvPr/>
        </p:nvSpPr>
        <p:spPr>
          <a:xfrm>
            <a:off x="8970556" y="4281055"/>
            <a:ext cx="2057662" cy="461665"/>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https://acortar.link/feqXS8</a:t>
            </a:r>
          </a:p>
        </p:txBody>
      </p:sp>
    </p:spTree>
    <p:extLst>
      <p:ext uri="{BB962C8B-B14F-4D97-AF65-F5344CB8AC3E}">
        <p14:creationId xmlns:p14="http://schemas.microsoft.com/office/powerpoint/2010/main" val="136116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4FEE037-40C5-8C84-BAFF-955AECE08AA3}"/>
              </a:ext>
            </a:extLst>
          </p:cNvPr>
          <p:cNvSpPr txBox="1"/>
          <p:nvPr/>
        </p:nvSpPr>
        <p:spPr>
          <a:xfrm>
            <a:off x="664296" y="547013"/>
            <a:ext cx="6373813" cy="5355312"/>
          </a:xfrm>
          <a:prstGeom prst="rect">
            <a:avLst/>
          </a:prstGeom>
          <a:noFill/>
        </p:spPr>
        <p:txBody>
          <a:bodyPr wrap="square" rtlCol="0">
            <a:spAutoFit/>
          </a:bodyPr>
          <a:lstStyle/>
          <a:p>
            <a: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Marco teórico:</a:t>
            </a:r>
            <a:br>
              <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CO" b="1"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Las finanzas abarcan la gestión de recursos para individuos, empresas y Estados, con diversas ramas como empresariales, públicas, internacionales, sociales y personales. Incluyen conceptos como presupuestos, ahorro, inversión, deuda, crédito e interés.</a:t>
            </a:r>
            <a:b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Las finanzas personales abarcan la gestión de ingresos, gastos, ahorros, inversiones y deudas para metas como jubilación y vivienda. Incluyen presupuestos, planificación, manejo de deudas, crédito, impuestos y herramientas como bancos, inversiones y seguros para optimizar recursos y asegurar estabilidad.</a:t>
            </a:r>
            <a:endParaRPr lang="es-CO"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098" name="Picture 2" descr="Qué son las finanzas? - Alejandro Téllez Santamaría">
            <a:extLst>
              <a:ext uri="{FF2B5EF4-FFF2-40B4-BE49-F238E27FC236}">
                <a16:creationId xmlns:a16="http://schemas.microsoft.com/office/drawing/2014/main" id="{12AEE020-E037-5962-9924-FE307EB7E4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4811" y="1224586"/>
            <a:ext cx="3821552" cy="197581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6F9A1AF-0FAC-139D-D5FD-3F99A10EB5F5}"/>
              </a:ext>
            </a:extLst>
          </p:cNvPr>
          <p:cNvSpPr txBox="1"/>
          <p:nvPr/>
        </p:nvSpPr>
        <p:spPr>
          <a:xfrm>
            <a:off x="8341587" y="3224668"/>
            <a:ext cx="3048000"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https://acortar.link/ZANpLp</a:t>
            </a:r>
          </a:p>
        </p:txBody>
      </p:sp>
      <p:pic>
        <p:nvPicPr>
          <p:cNvPr id="4100" name="Picture 4" descr="FINANZAS PERSONALES» – Financial Engineering S.A.">
            <a:extLst>
              <a:ext uri="{FF2B5EF4-FFF2-40B4-BE49-F238E27FC236}">
                <a16:creationId xmlns:a16="http://schemas.microsoft.com/office/drawing/2014/main" id="{904E12D9-5AA4-8B4C-F710-6D9856AAD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811" y="4350163"/>
            <a:ext cx="3821552" cy="182916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F2199853-1D5B-8CAF-5DFA-941C2A4047CA}"/>
              </a:ext>
            </a:extLst>
          </p:cNvPr>
          <p:cNvSpPr txBox="1"/>
          <p:nvPr/>
        </p:nvSpPr>
        <p:spPr>
          <a:xfrm>
            <a:off x="8341587" y="6179324"/>
            <a:ext cx="3048000"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https://acortar.link/HJy1fa</a:t>
            </a:r>
          </a:p>
        </p:txBody>
      </p:sp>
    </p:spTree>
    <p:extLst>
      <p:ext uri="{BB962C8B-B14F-4D97-AF65-F5344CB8AC3E}">
        <p14:creationId xmlns:p14="http://schemas.microsoft.com/office/powerpoint/2010/main" val="72024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4FEE037-40C5-8C84-BAFF-955AECE08AA3}"/>
              </a:ext>
            </a:extLst>
          </p:cNvPr>
          <p:cNvSpPr txBox="1"/>
          <p:nvPr/>
        </p:nvSpPr>
        <p:spPr>
          <a:xfrm>
            <a:off x="734290" y="2101655"/>
            <a:ext cx="4364903" cy="2308324"/>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 regla 50/30/20 divide los ingresos en 50% para necesidades básicas, 30% para gastos discrecionales, y 20% para ahorro e inversiones. Prioriza el ahorro, asegurando una porción fija para emergencias y metas a largo plazo, promoviendo disciplina financiera y crecimiento patrimonial.</a:t>
            </a:r>
          </a:p>
        </p:txBody>
      </p:sp>
      <p:pic>
        <p:nvPicPr>
          <p:cNvPr id="5122" name="Picture 2" descr="Conoce acá todo sobre la regla 50-30-20">
            <a:extLst>
              <a:ext uri="{FF2B5EF4-FFF2-40B4-BE49-F238E27FC236}">
                <a16:creationId xmlns:a16="http://schemas.microsoft.com/office/drawing/2014/main" id="{2A274999-6A96-2394-929F-0B55204F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910" y="1510144"/>
            <a:ext cx="5292436" cy="349134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981D63B0-1389-2C05-841A-02E3BC97ACB2}"/>
              </a:ext>
            </a:extLst>
          </p:cNvPr>
          <p:cNvSpPr txBox="1"/>
          <p:nvPr/>
        </p:nvSpPr>
        <p:spPr>
          <a:xfrm>
            <a:off x="7876310" y="5001490"/>
            <a:ext cx="2701636" cy="276999"/>
          </a:xfrm>
          <a:prstGeom prst="rect">
            <a:avLst/>
          </a:prstGeom>
          <a:noFill/>
        </p:spPr>
        <p:txBody>
          <a:bodyPr wrap="square">
            <a:spAutoFit/>
          </a:bodyPr>
          <a:lstStyle/>
          <a:p>
            <a:r>
              <a:rPr lang="es-CO" sz="1200" dirty="0"/>
              <a:t>Sacado de: https://acortar.link/BNGNTQ</a:t>
            </a:r>
          </a:p>
        </p:txBody>
      </p:sp>
    </p:spTree>
    <p:extLst>
      <p:ext uri="{BB962C8B-B14F-4D97-AF65-F5344CB8AC3E}">
        <p14:creationId xmlns:p14="http://schemas.microsoft.com/office/powerpoint/2010/main" val="309329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4FEE037-40C5-8C84-BAFF-955AECE08AA3}"/>
              </a:ext>
            </a:extLst>
          </p:cNvPr>
          <p:cNvSpPr txBox="1"/>
          <p:nvPr/>
        </p:nvSpPr>
        <p:spPr>
          <a:xfrm>
            <a:off x="318655" y="705683"/>
            <a:ext cx="4655128" cy="2862322"/>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La inteligencia artificial (IA) ha permeado la vida cotidiana gracias a avances tecnológicos, buscando emular la inteligencia humana y permitiendo que las máquinas aprendan, razonen y se autocorrijan. Su objetivo no es reemplazar a los humanos, sino potenciar sus capacidades a través de una variedad de aplicaciones.</a:t>
            </a:r>
            <a:br>
              <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endParaRPr lang="es-MX"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CuadroTexto 1">
            <a:extLst>
              <a:ext uri="{FF2B5EF4-FFF2-40B4-BE49-F238E27FC236}">
                <a16:creationId xmlns:a16="http://schemas.microsoft.com/office/drawing/2014/main" id="{FC9F965D-1623-3194-7227-D3C878250FEA}"/>
              </a:ext>
            </a:extLst>
          </p:cNvPr>
          <p:cNvSpPr txBox="1"/>
          <p:nvPr/>
        </p:nvSpPr>
        <p:spPr>
          <a:xfrm>
            <a:off x="6096000" y="3706091"/>
            <a:ext cx="5181599" cy="2585323"/>
          </a:xfrm>
          <a:prstGeom prst="rect">
            <a:avLst/>
          </a:prstGeom>
          <a:noFill/>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s-MX" sz="1800" kern="1200" dirty="0">
                <a:solidFill>
                  <a:srgbClr val="262626"/>
                </a:solidFill>
                <a:effectLst/>
                <a:latin typeface="Tahoma" panose="020B0604030504040204" pitchFamily="34" charset="0"/>
                <a:ea typeface="Tahoma" panose="020B0604030504040204" pitchFamily="34" charset="0"/>
                <a:cs typeface="Tahoma" panose="020B0604030504040204" pitchFamily="34" charset="0"/>
              </a:rPr>
              <a:t>El Procesamiento del Lenguaje Natural (PLN) es una rama esencial de la IA que capacita a las máquinas para entender y generar lenguaje humano. Emplea técnicas como el reconocimiento de voz, el etiquetado gramatical y el análisis sintáctico y semántico para mejorar la interacción entre humanos y sistemas de IA, facilitando una comunicación más fluida y natural.</a:t>
            </a:r>
            <a:endParaRPr lang="es-CO" sz="1800" dirty="0">
              <a:effectLst/>
            </a:endParaRPr>
          </a:p>
        </p:txBody>
      </p:sp>
      <p:pic>
        <p:nvPicPr>
          <p:cNvPr id="6146" name="Picture 2" descr="Ramas de la Inteligencia Artificial: aplicaciones | APD">
            <a:extLst>
              <a:ext uri="{FF2B5EF4-FFF2-40B4-BE49-F238E27FC236}">
                <a16:creationId xmlns:a16="http://schemas.microsoft.com/office/drawing/2014/main" id="{AD7B8E81-F1CC-284F-4EC6-F5187CA8C2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7127" y="566586"/>
            <a:ext cx="3385704" cy="232861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4EBAA0C-99D6-C9DE-EF37-28B5E04430A5}"/>
              </a:ext>
            </a:extLst>
          </p:cNvPr>
          <p:cNvSpPr txBox="1"/>
          <p:nvPr/>
        </p:nvSpPr>
        <p:spPr>
          <a:xfrm>
            <a:off x="5655251" y="3013409"/>
            <a:ext cx="2909455"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https://acortar.link/WHurbF</a:t>
            </a:r>
          </a:p>
        </p:txBody>
      </p:sp>
      <p:pic>
        <p:nvPicPr>
          <p:cNvPr id="9" name="Imagen 8">
            <a:extLst>
              <a:ext uri="{FF2B5EF4-FFF2-40B4-BE49-F238E27FC236}">
                <a16:creationId xmlns:a16="http://schemas.microsoft.com/office/drawing/2014/main" id="{775D9B2E-A7DA-A382-8D59-346DE2977D5B}"/>
              </a:ext>
            </a:extLst>
          </p:cNvPr>
          <p:cNvPicPr>
            <a:picLocks noChangeAspect="1"/>
          </p:cNvPicPr>
          <p:nvPr/>
        </p:nvPicPr>
        <p:blipFill>
          <a:blip r:embed="rId4"/>
          <a:stretch>
            <a:fillRect/>
          </a:stretch>
        </p:blipFill>
        <p:spPr>
          <a:xfrm>
            <a:off x="764596" y="3706091"/>
            <a:ext cx="4655128" cy="2327564"/>
          </a:xfrm>
          <a:prstGeom prst="rect">
            <a:avLst/>
          </a:prstGeom>
        </p:spPr>
      </p:pic>
      <p:sp>
        <p:nvSpPr>
          <p:cNvPr id="11" name="CuadroTexto 10">
            <a:extLst>
              <a:ext uri="{FF2B5EF4-FFF2-40B4-BE49-F238E27FC236}">
                <a16:creationId xmlns:a16="http://schemas.microsoft.com/office/drawing/2014/main" id="{310A83F3-BDCE-4214-E38F-17BEADBCA1D3}"/>
              </a:ext>
            </a:extLst>
          </p:cNvPr>
          <p:cNvSpPr txBox="1"/>
          <p:nvPr/>
        </p:nvSpPr>
        <p:spPr>
          <a:xfrm>
            <a:off x="1637432" y="6036025"/>
            <a:ext cx="2909456" cy="276999"/>
          </a:xfrm>
          <a:prstGeom prst="rect">
            <a:avLst/>
          </a:prstGeom>
          <a:noFill/>
        </p:spPr>
        <p:txBody>
          <a:bodyPr wrap="square">
            <a:spAutoFit/>
          </a:bodyPr>
          <a:lstStyle/>
          <a:p>
            <a:r>
              <a:rPr lang="es-CO" sz="1200" dirty="0">
                <a:latin typeface="Tahoma" panose="020B0604030504040204" pitchFamily="34" charset="0"/>
                <a:ea typeface="Tahoma" panose="020B0604030504040204" pitchFamily="34" charset="0"/>
                <a:cs typeface="Tahoma" panose="020B0604030504040204" pitchFamily="34" charset="0"/>
              </a:rPr>
              <a:t>Sacado de: https://acortar.link/2xnjX8</a:t>
            </a:r>
          </a:p>
        </p:txBody>
      </p:sp>
    </p:spTree>
    <p:extLst>
      <p:ext uri="{BB962C8B-B14F-4D97-AF65-F5344CB8AC3E}">
        <p14:creationId xmlns:p14="http://schemas.microsoft.com/office/powerpoint/2010/main" val="41013425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08B8B18FCF1748BAD3CCEFBF7DD891" ma:contentTypeVersion="11" ma:contentTypeDescription="Create a new document." ma:contentTypeScope="" ma:versionID="79a4a7c6da0089e5eaee10935f42df06">
  <xsd:schema xmlns:xsd="http://www.w3.org/2001/XMLSchema" xmlns:xs="http://www.w3.org/2001/XMLSchema" xmlns:p="http://schemas.microsoft.com/office/2006/metadata/properties" xmlns:ns3="753394e6-c9b7-45ae-834e-f63c59940f66" xmlns:ns4="b3eb090a-3133-4dc6-b6f6-90c8c2510f20" targetNamespace="http://schemas.microsoft.com/office/2006/metadata/properties" ma:root="true" ma:fieldsID="74379a6b6742e87da9ceb726c32ab1b0" ns3:_="" ns4:_="">
    <xsd:import namespace="753394e6-c9b7-45ae-834e-f63c59940f66"/>
    <xsd:import namespace="b3eb090a-3133-4dc6-b6f6-90c8c2510f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3394e6-c9b7-45ae-834e-f63c59940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eb090a-3133-4dc6-b6f6-90c8c2510f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53394e6-c9b7-45ae-834e-f63c59940f66" xsi:nil="true"/>
  </documentManagement>
</p:properties>
</file>

<file path=customXml/itemProps1.xml><?xml version="1.0" encoding="utf-8"?>
<ds:datastoreItem xmlns:ds="http://schemas.openxmlformats.org/officeDocument/2006/customXml" ds:itemID="{75AC6870-1DE5-4203-8A33-93B325D815CD}">
  <ds:schemaRefs>
    <ds:schemaRef ds:uri="http://schemas.microsoft.com/sharepoint/v3/contenttype/forms"/>
  </ds:schemaRefs>
</ds:datastoreItem>
</file>

<file path=customXml/itemProps2.xml><?xml version="1.0" encoding="utf-8"?>
<ds:datastoreItem xmlns:ds="http://schemas.openxmlformats.org/officeDocument/2006/customXml" ds:itemID="{4BFC336F-72D0-4DF3-ADB3-BE9B90DF3D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3394e6-c9b7-45ae-834e-f63c59940f66"/>
    <ds:schemaRef ds:uri="b3eb090a-3133-4dc6-b6f6-90c8c2510f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76D86-0A13-44C5-95FA-F9EBF1A6E497}">
  <ds:schemaRefs>
    <ds:schemaRef ds:uri="http://schemas.microsoft.com/office/2006/documentManagement/types"/>
    <ds:schemaRef ds:uri="http://purl.org/dc/elements/1.1/"/>
    <ds:schemaRef ds:uri="http://schemas.microsoft.com/office/infopath/2007/PartnerControls"/>
    <ds:schemaRef ds:uri="b3eb090a-3133-4dc6-b6f6-90c8c2510f20"/>
    <ds:schemaRef ds:uri="http://purl.org/dc/terms/"/>
    <ds:schemaRef ds:uri="http://schemas.openxmlformats.org/package/2006/metadata/core-properties"/>
    <ds:schemaRef ds:uri="http://www.w3.org/XML/1998/namespace"/>
    <ds:schemaRef ds:uri="753394e6-c9b7-45ae-834e-f63c59940f66"/>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Wisp</Template>
  <TotalTime>352</TotalTime>
  <Words>1423</Words>
  <Application>Microsoft Office PowerPoint</Application>
  <PresentationFormat>Panorámica</PresentationFormat>
  <Paragraphs>86</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Courier New</vt:lpstr>
      <vt:lpstr>Tahoma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Catalina Ángel Ángel</dc:creator>
  <cp:lastModifiedBy>Emerson Santiago Ovejero Rojas</cp:lastModifiedBy>
  <cp:revision>10</cp:revision>
  <dcterms:created xsi:type="dcterms:W3CDTF">2023-02-22T16:15:48Z</dcterms:created>
  <dcterms:modified xsi:type="dcterms:W3CDTF">2024-05-17T20:11:49Z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0x0101005408B8B18FCF1748BAD3CCEFBF7DD891</vt:lpwstr>
  </property>
</Properties>
</file>